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6"/>
  </p:notesMasterIdLst>
  <p:sldIdLst>
    <p:sldId id="265" r:id="rId2"/>
    <p:sldId id="294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1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227BA-F408-4BC4-B5E6-20B342C3F915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2920-1C9B-43CC-8A35-2429A8E11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Транспортное планирование городов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 smtClean="0"/>
              <a:t>3. </a:t>
            </a:r>
            <a:r>
              <a:rPr lang="ru-RU" sz="4800" dirty="0"/>
              <a:t>Лекция </a:t>
            </a:r>
            <a:r>
              <a:rPr lang="ru-RU" sz="4800" dirty="0"/>
              <a:t>3</a:t>
            </a:r>
            <a:r>
              <a:rPr lang="ru-RU" sz="4800" smtClean="0"/>
              <a:t/>
            </a:r>
            <a:br>
              <a:rPr lang="ru-RU" sz="4800" smtClean="0"/>
            </a:br>
            <a:r>
              <a:rPr lang="ru-RU"/>
              <a:t>Основные элементы городских улиц и дорог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52"/>
            <a:ext cx="7933588" cy="6500858"/>
          </a:xfrm>
        </p:spPr>
        <p:txBody>
          <a:bodyPr>
            <a:normAutofit/>
          </a:bodyPr>
          <a:lstStyle/>
          <a:p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ПЛАН</a:t>
            </a:r>
          </a:p>
          <a:p>
            <a:endParaRPr lang="ru-RU" sz="2400" u="sng" dirty="0" smtClean="0">
              <a:latin typeface="+mj-lt"/>
            </a:endParaRPr>
          </a:p>
          <a:p>
            <a:r>
              <a:rPr lang="ru-RU" sz="2000" u="sng" dirty="0" smtClean="0">
                <a:solidFill>
                  <a:srgbClr val="C00000"/>
                </a:solidFill>
                <a:latin typeface="+mj-lt"/>
              </a:rPr>
              <a:t>1</a:t>
            </a:r>
            <a:r>
              <a:rPr lang="ru-RU" sz="2000" u="sng" dirty="0" smtClean="0">
                <a:latin typeface="+mj-lt"/>
              </a:rPr>
              <a:t>. ВВЕДЕНИЕ</a:t>
            </a:r>
          </a:p>
          <a:p>
            <a:r>
              <a:rPr lang="ru-RU" sz="2000" u="sng" dirty="0" smtClean="0">
                <a:solidFill>
                  <a:srgbClr val="C00000"/>
                </a:solidFill>
                <a:latin typeface="+mj-lt"/>
              </a:rPr>
              <a:t>2</a:t>
            </a:r>
            <a:r>
              <a:rPr lang="ru-RU" sz="2000" u="sng" dirty="0" smtClean="0">
                <a:latin typeface="+mj-lt"/>
              </a:rPr>
              <a:t>. УЛИЦЫ И ДОРОГИ</a:t>
            </a:r>
          </a:p>
          <a:p>
            <a:r>
              <a:rPr lang="ru-RU" sz="2000" u="sng" cap="small" dirty="0" smtClean="0">
                <a:solidFill>
                  <a:srgbClr val="C00000"/>
                </a:solidFill>
                <a:latin typeface="+mj-lt"/>
              </a:rPr>
              <a:t>3. </a:t>
            </a:r>
            <a:r>
              <a:rPr lang="ru-RU" sz="2000" u="sng" cap="small" dirty="0" smtClean="0">
                <a:latin typeface="+mj-lt"/>
              </a:rPr>
              <a:t>ПРОПУСКНАЯ СПОСОБНОСТЬ  УЛИЦ И ПЕРЕКРЕСТКОВ </a:t>
            </a:r>
          </a:p>
          <a:p>
            <a:r>
              <a:rPr lang="ru-RU" sz="2000" u="sng" dirty="0" smtClean="0">
                <a:solidFill>
                  <a:srgbClr val="C00000"/>
                </a:solidFill>
                <a:latin typeface="+mj-lt"/>
              </a:rPr>
              <a:t>4</a:t>
            </a:r>
            <a:r>
              <a:rPr lang="ru-RU" sz="2000" u="sng" dirty="0" smtClean="0">
                <a:latin typeface="+mj-lt"/>
              </a:rPr>
              <a:t>. ПЕШЕХОДНЫЕ ДОРОГИ </a:t>
            </a:r>
          </a:p>
          <a:p>
            <a:r>
              <a:rPr lang="ru-RU" sz="2000" u="sng" dirty="0" smtClean="0">
                <a:solidFill>
                  <a:srgbClr val="C00000"/>
                </a:solidFill>
                <a:latin typeface="+mj-lt"/>
              </a:rPr>
              <a:t>5</a:t>
            </a:r>
            <a:r>
              <a:rPr lang="ru-RU" sz="2000" u="sng" dirty="0" smtClean="0">
                <a:latin typeface="+mj-lt"/>
              </a:rPr>
              <a:t>. ВЕЛОДОРОЖКИ:</a:t>
            </a:r>
          </a:p>
          <a:p>
            <a:r>
              <a:rPr lang="ru-RU" sz="2000" u="sng" dirty="0" smtClean="0">
                <a:solidFill>
                  <a:srgbClr val="C00000"/>
                </a:solidFill>
                <a:latin typeface="+mj-lt"/>
              </a:rPr>
              <a:t>6</a:t>
            </a:r>
            <a:r>
              <a:rPr lang="ru-RU" sz="2000" u="sng" dirty="0" smtClean="0">
                <a:latin typeface="+mj-lt"/>
              </a:rPr>
              <a:t>. ТРАМВАЙНЫЙ ПУТЬ </a:t>
            </a:r>
          </a:p>
          <a:p>
            <a:r>
              <a:rPr lang="ru-RU" sz="2000" u="sng" dirty="0" smtClean="0">
                <a:solidFill>
                  <a:srgbClr val="C00000"/>
                </a:solidFill>
                <a:latin typeface="+mj-lt"/>
              </a:rPr>
              <a:t>7. </a:t>
            </a:r>
            <a:r>
              <a:rPr lang="ru-RU" sz="2000" u="sng" dirty="0" smtClean="0">
                <a:latin typeface="+mj-lt"/>
              </a:rPr>
              <a:t>РАЗДЕЛИТЕЛЬНЫЕ ПОЛОСЫ </a:t>
            </a:r>
          </a:p>
          <a:p>
            <a:r>
              <a:rPr lang="ru-RU" sz="2000" u="sng" dirty="0" smtClean="0">
                <a:solidFill>
                  <a:srgbClr val="C00000"/>
                </a:solidFill>
                <a:latin typeface="+mj-lt"/>
              </a:rPr>
              <a:t>8</a:t>
            </a:r>
            <a:r>
              <a:rPr lang="ru-RU" sz="2000" u="sng" dirty="0" smtClean="0">
                <a:latin typeface="+mj-lt"/>
              </a:rPr>
              <a:t>. БУЛЬВАР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5070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7933588" cy="6357982"/>
          </a:xfrm>
        </p:spPr>
        <p:txBody>
          <a:bodyPr>
            <a:normAutofit/>
          </a:bodyPr>
          <a:lstStyle/>
          <a:p>
            <a:r>
              <a:rPr lang="ru-RU" sz="2000" b="1" u="sng" dirty="0" smtClean="0"/>
              <a:t>УЛИЦЫ И ДОРОГИ</a:t>
            </a:r>
          </a:p>
          <a:p>
            <a:r>
              <a:rPr lang="ru-RU" sz="2000" dirty="0" smtClean="0"/>
              <a:t>Совокупность улиц, городских дорог, перекрестков и площадей образуют дорожную сеть города.</a:t>
            </a:r>
          </a:p>
          <a:p>
            <a:r>
              <a:rPr lang="ru-RU" sz="2000" dirty="0" smtClean="0"/>
              <a:t>Улицей называют полосу территории города или населенного пункта, расположенную между застройкой или участками иного пользования и назначения.</a:t>
            </a:r>
          </a:p>
          <a:p>
            <a:r>
              <a:rPr lang="ru-RU" sz="2000" b="1" dirty="0" smtClean="0"/>
              <a:t>Улица</a:t>
            </a:r>
            <a:r>
              <a:rPr lang="ru-RU" sz="2000" dirty="0" smtClean="0"/>
              <a:t> – это часть территории населенного места, предназначенного для пропуска всех видов городского движения, отвода поверхностных вод, прокладка подземных сетей, размещения зеленых насаждений и устройства наземного оборудования.    </a:t>
            </a:r>
          </a:p>
          <a:p>
            <a:r>
              <a:rPr lang="ru-RU" sz="2000" dirty="0" smtClean="0"/>
              <a:t>Кроме того, улицы – это воздушные резервуары для аэрации зданий и свободные пространства, обуславливающие инсоляцию зданий и условия зрительного восприятия городского архитектурного ансамбля.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71185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_BM\Desktop\432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290"/>
            <a:ext cx="7858179" cy="6429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774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00100" y="214290"/>
            <a:ext cx="7933588" cy="6429420"/>
          </a:xfrm>
        </p:spPr>
        <p:txBody>
          <a:bodyPr/>
          <a:lstStyle/>
          <a:p>
            <a:endParaRPr lang="uz-Cyrl-UZ" dirty="0" smtClean="0"/>
          </a:p>
          <a:p>
            <a:endParaRPr lang="uz-Cyrl-UZ" dirty="0" smtClean="0"/>
          </a:p>
          <a:p>
            <a:endParaRPr lang="uz-Cyrl-UZ" dirty="0" smtClean="0"/>
          </a:p>
          <a:p>
            <a:endParaRPr lang="uz-Cyrl-UZ" dirty="0" smtClean="0"/>
          </a:p>
          <a:p>
            <a:endParaRPr lang="uz-Cyrl-UZ" dirty="0" smtClean="0"/>
          </a:p>
          <a:p>
            <a:endParaRPr lang="uz-Cyrl-UZ" dirty="0" smtClean="0"/>
          </a:p>
          <a:p>
            <a:r>
              <a:rPr lang="uz-Cyrl-UZ" sz="2800" b="1" u="sng" dirty="0" smtClean="0"/>
              <a:t>Элементы улиц:</a:t>
            </a:r>
          </a:p>
          <a:p>
            <a:r>
              <a:rPr lang="uz-Cyrl-UZ" sz="2800" dirty="0" smtClean="0"/>
              <a:t>1-проезжая часть; 2-разделительная полоса; 3- разделительная </a:t>
            </a:r>
            <a:r>
              <a:rPr lang="ru-RU" sz="2800" dirty="0" smtClean="0"/>
              <a:t>зеленая </a:t>
            </a:r>
            <a:r>
              <a:rPr lang="ru-RU" sz="2800" dirty="0" err="1" smtClean="0"/>
              <a:t>п</a:t>
            </a:r>
            <a:r>
              <a:rPr lang="uz-Cyrl-UZ" sz="2800" dirty="0" smtClean="0"/>
              <a:t>олоса; 4-</a:t>
            </a:r>
            <a:r>
              <a:rPr lang="ru-RU" sz="2800" dirty="0" smtClean="0"/>
              <a:t>лоток</a:t>
            </a:r>
            <a:r>
              <a:rPr lang="uz-Cyrl-UZ" sz="2800" dirty="0" smtClean="0"/>
              <a:t>; 5-</a:t>
            </a:r>
            <a:r>
              <a:rPr lang="ru-RU" sz="2800" dirty="0" smtClean="0"/>
              <a:t>тротуар</a:t>
            </a:r>
            <a:r>
              <a:rPr lang="uz-Cyrl-UZ" sz="2800" dirty="0" smtClean="0"/>
              <a:t>; 6- </a:t>
            </a:r>
            <a:r>
              <a:rPr lang="ru-RU" sz="2800" dirty="0" smtClean="0"/>
              <a:t>фонари внешнего освещения</a:t>
            </a:r>
            <a:r>
              <a:rPr lang="uz-Cyrl-UZ" sz="2800" dirty="0" smtClean="0"/>
              <a:t>.</a:t>
            </a:r>
            <a:r>
              <a:rPr lang="uz-Cyrl-UZ" sz="2800" b="1" dirty="0" smtClean="0"/>
              <a:t>    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8" name="Рисунок 7" descr="3 1"/>
          <p:cNvPicPr/>
          <p:nvPr/>
        </p:nvPicPr>
        <p:blipFill>
          <a:blip r:embed="rId2"/>
          <a:srcRect l="1799"/>
          <a:stretch>
            <a:fillRect/>
          </a:stretch>
        </p:blipFill>
        <p:spPr bwMode="auto">
          <a:xfrm>
            <a:off x="1142976" y="285728"/>
            <a:ext cx="800102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1281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2852"/>
            <a:ext cx="7933588" cy="6572296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Границами улицы служат “красные линии”, вдоль которых возводятся жилые, административные, торговые здания, размещаются парки, скверы, стадионы, сооружения и устройства иного назначения.</a:t>
            </a:r>
          </a:p>
          <a:p>
            <a:r>
              <a:rPr lang="ru-RU" sz="2000" dirty="0" smtClean="0"/>
              <a:t>Общая ширина улицы определяется расстоянием между красными линиями.</a:t>
            </a:r>
          </a:p>
          <a:p>
            <a:r>
              <a:rPr lang="ru-RU" sz="2000" dirty="0" smtClean="0"/>
              <a:t>В ее пределах размещают проезжую часть, тротуары и пешеходные дорожки, зеленые насаждения, полосы и островки, разделяющие движение по направлениям, полотно для рельсового транспорта, опоры для воздушных проводов различного назначения и для установки светильников, технические средства регулирования движения и другие элементы благоустройства.</a:t>
            </a:r>
          </a:p>
          <a:p>
            <a:r>
              <a:rPr lang="ru-RU" sz="2000" dirty="0" smtClean="0"/>
              <a:t>Постройка зданий, сооружений и каких либо их частей, выступающих за пределы красных линии в сторону улицы, </a:t>
            </a:r>
            <a:r>
              <a:rPr lang="ru-RU" sz="2000" u="sng" dirty="0" smtClean="0"/>
              <a:t>не допускается</a:t>
            </a:r>
            <a:r>
              <a:rPr lang="ru-RU" sz="2000" dirty="0" smtClean="0"/>
              <a:t>.  </a:t>
            </a:r>
          </a:p>
          <a:p>
            <a:r>
              <a:rPr lang="ru-RU" sz="2000" dirty="0" smtClean="0"/>
              <a:t>На улицах аккумулируются поверхностные воды, выпадающие на территорию города в виде дождя и образующиеся при таянии снега, которые по открытым лоткам или подземной сети водостоков отводят в реки и другие водоемы.</a:t>
            </a:r>
          </a:p>
        </p:txBody>
      </p:sp>
    </p:spTree>
    <p:extLst>
      <p:ext uri="{BB962C8B-B14F-4D97-AF65-F5344CB8AC3E}">
        <p14:creationId xmlns:p14="http://schemas.microsoft.com/office/powerpoint/2010/main" val="200110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_BM\Desktop\1335156540_usadebnyy-dom-dolzhen-otstoyat-ot-krasnoy-linii-uli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0"/>
            <a:ext cx="7643865" cy="61436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195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000125" y="214313"/>
            <a:ext cx="7934325" cy="664368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Под поверхностью улиц размещают подземные инженерно-технические сети, тоннели, общие коллекторы для подземных сетей и другие сравнительно сложные сооружения.</a:t>
            </a:r>
          </a:p>
          <a:p>
            <a:r>
              <a:rPr lang="ru-RU" sz="2000" dirty="0" smtClean="0"/>
              <a:t>В границах улицы размещают на перекрестках при пересечении улиц в разных уровнях инженерные сооружения - путепроводы, тоннели, эстакады, подходы к ним, пандусы, переходы. Таким образом, улица современного города является сложным комплексом городских подземных и наземных сооружений</a:t>
            </a:r>
          </a:p>
          <a:p>
            <a:r>
              <a:rPr lang="ru-RU" sz="2000" dirty="0" smtClean="0"/>
              <a:t>Значительную часть сети в городе составляют городские дороги. Они предназначены для связи отдаленных районов города между собой, с сетью загородных дорог, для проезда транзитного транспорта в объезд жилых кварталов.</a:t>
            </a:r>
          </a:p>
          <a:p>
            <a:r>
              <a:rPr lang="ru-RU" sz="2000" dirty="0" smtClean="0"/>
              <a:t>Проезжая часть улиц состоит из одного или нескольких полос (лента). Ширина одного ленты в зависимости от назначение улиц составляет 3÷3,75 м.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897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14290"/>
            <a:ext cx="7862150" cy="6429420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>
                <a:latin typeface="+mj-lt"/>
              </a:rPr>
              <a:t>ПРОПУСКНАЯ СПОСОБНОСТЬ  УЛИЦ И ПЕРЕКРЕСТКОВ 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  </a:t>
            </a:r>
          </a:p>
          <a:p>
            <a:r>
              <a:rPr lang="ru-RU" sz="2000" dirty="0" smtClean="0">
                <a:latin typeface="+mj-lt"/>
              </a:rPr>
              <a:t>  Пропускной способностью проезжей части улицы и дороги называется максимальное число транспортных единиц, которые может быть пропущено через исследуемое сечение в течение одного часа в одном направлений.  </a:t>
            </a:r>
          </a:p>
          <a:p>
            <a:r>
              <a:rPr lang="ru-RU" sz="2000" dirty="0" smtClean="0">
                <a:latin typeface="+mj-lt"/>
              </a:rPr>
              <a:t>Пропускная способность одной полосы (ленты) проезжей части на перегоне без пересечений определяется как,</a:t>
            </a:r>
          </a:p>
          <a:p>
            <a:r>
              <a:rPr lang="ru-RU" sz="2000" dirty="0" smtClean="0">
                <a:latin typeface="+mj-lt"/>
              </a:rPr>
              <a:t> </a:t>
            </a:r>
          </a:p>
          <a:p>
            <a:r>
              <a:rPr lang="en-US" sz="2000" b="1" dirty="0" smtClean="0">
                <a:latin typeface="+mj-lt"/>
              </a:rPr>
              <a:t>N</a:t>
            </a:r>
            <a:r>
              <a:rPr lang="ru-RU" sz="2000" b="1" dirty="0" smtClean="0">
                <a:latin typeface="+mj-lt"/>
              </a:rPr>
              <a:t> = 3600*</a:t>
            </a:r>
            <a:r>
              <a:rPr lang="en-US" sz="2000" b="1" dirty="0" smtClean="0">
                <a:latin typeface="+mj-lt"/>
              </a:rPr>
              <a:t>v</a:t>
            </a:r>
            <a:r>
              <a:rPr lang="ru-RU" sz="2000" b="1" dirty="0" smtClean="0">
                <a:latin typeface="+mj-lt"/>
              </a:rPr>
              <a:t> / </a:t>
            </a:r>
            <a:r>
              <a:rPr lang="en-US" sz="2000" b="1" dirty="0" smtClean="0">
                <a:latin typeface="+mj-lt"/>
              </a:rPr>
              <a:t>L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где </a:t>
            </a:r>
            <a:r>
              <a:rPr lang="en-US" sz="2000" b="1" dirty="0" smtClean="0">
                <a:latin typeface="+mj-lt"/>
              </a:rPr>
              <a:t>N</a:t>
            </a:r>
            <a:r>
              <a:rPr lang="ru-RU" sz="2000" b="1" dirty="0" smtClean="0">
                <a:latin typeface="+mj-lt"/>
              </a:rPr>
              <a:t> – </a:t>
            </a:r>
            <a:r>
              <a:rPr lang="ru-RU" sz="2000" dirty="0" smtClean="0">
                <a:latin typeface="+mj-lt"/>
              </a:rPr>
              <a:t>максимальное число пропущенных автомобилей через сечений.  </a:t>
            </a:r>
          </a:p>
          <a:p>
            <a:r>
              <a:rPr lang="en-US" sz="2000" b="1" dirty="0" smtClean="0">
                <a:latin typeface="+mj-lt"/>
              </a:rPr>
              <a:t>v</a:t>
            </a:r>
            <a:r>
              <a:rPr lang="ru-RU" sz="2000" b="1" dirty="0" smtClean="0">
                <a:latin typeface="+mj-lt"/>
              </a:rPr>
              <a:t> – </a:t>
            </a:r>
            <a:r>
              <a:rPr lang="ru-RU" sz="2000" dirty="0" smtClean="0">
                <a:latin typeface="+mj-lt"/>
              </a:rPr>
              <a:t>расчетная скорость движения транспорта, в м/с.</a:t>
            </a:r>
          </a:p>
          <a:p>
            <a:r>
              <a:rPr lang="en-US" sz="2000" b="1" dirty="0" smtClean="0">
                <a:latin typeface="+mj-lt"/>
              </a:rPr>
              <a:t>L</a:t>
            </a:r>
            <a:r>
              <a:rPr lang="ru-RU" sz="2000" b="1" dirty="0" smtClean="0">
                <a:latin typeface="+mj-lt"/>
              </a:rPr>
              <a:t> – </a:t>
            </a:r>
            <a:r>
              <a:rPr lang="ru-RU" sz="2000" dirty="0" smtClean="0">
                <a:latin typeface="+mj-lt"/>
              </a:rPr>
              <a:t>наименьшие допустимое безопасные расстояние между последовательно движущимися по одной ленте с включением длины автомобиля, м (величина </a:t>
            </a:r>
            <a:r>
              <a:rPr lang="en-US" sz="2000" b="1" dirty="0" smtClean="0">
                <a:latin typeface="+mj-lt"/>
              </a:rPr>
              <a:t>L</a:t>
            </a:r>
            <a:r>
              <a:rPr lang="ru-RU" sz="2000" dirty="0" smtClean="0">
                <a:latin typeface="+mj-lt"/>
              </a:rPr>
              <a:t> определяется отдельно).  </a:t>
            </a:r>
          </a:p>
          <a:p>
            <a:r>
              <a:rPr lang="ru-RU" sz="2000" dirty="0" smtClean="0">
                <a:latin typeface="+mj-lt"/>
              </a:rPr>
              <a:t> </a:t>
            </a:r>
          </a:p>
          <a:p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1576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7933588" cy="642942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ПЕШЕХОДНЫЕ ДОРОГИ 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Ширина пешеходных дорог (ПД) определяется по интенсивности людского потока. </a:t>
            </a:r>
          </a:p>
          <a:p>
            <a:r>
              <a:rPr lang="ru-RU" sz="2000" dirty="0" smtClean="0"/>
              <a:t>Пропускная способность одной ленты ПД 600-1000 чел/ч.</a:t>
            </a:r>
          </a:p>
          <a:p>
            <a:r>
              <a:rPr lang="ru-RU" sz="2000" dirty="0" smtClean="0"/>
              <a:t>По градостроительным нормам ширина ПД:</a:t>
            </a:r>
          </a:p>
          <a:p>
            <a:pPr lvl="0"/>
            <a:r>
              <a:rPr lang="ru-RU" sz="2000" dirty="0" smtClean="0"/>
              <a:t>ширина одной ленты 0,75 м. </a:t>
            </a:r>
          </a:p>
          <a:p>
            <a:pPr lvl="0"/>
            <a:r>
              <a:rPr lang="ru-RU" sz="2000" dirty="0" smtClean="0"/>
              <a:t>в магистральных улицах городского значения - 4,5-7,5 м. </a:t>
            </a:r>
          </a:p>
          <a:p>
            <a:pPr lvl="0"/>
            <a:r>
              <a:rPr lang="ru-RU" sz="2000" dirty="0" smtClean="0"/>
              <a:t>в магистральных улицах районного значения  - 3,0 м. </a:t>
            </a:r>
          </a:p>
          <a:p>
            <a:pPr lvl="0"/>
            <a:r>
              <a:rPr lang="ru-RU" sz="2000" dirty="0" smtClean="0"/>
              <a:t>в местных улицах                                                 - 2,25 м. </a:t>
            </a:r>
          </a:p>
          <a:p>
            <a:r>
              <a:rPr lang="ru-RU" sz="2000" dirty="0" smtClean="0"/>
              <a:t>В некоторых случаях ширина ПД может быть увеличена (за счет озеленение).  </a:t>
            </a:r>
          </a:p>
          <a:p>
            <a:r>
              <a:rPr lang="ru-RU" sz="2000" dirty="0" smtClean="0"/>
              <a:t>Не допускается постройка </a:t>
            </a:r>
            <a:r>
              <a:rPr lang="ru-RU" sz="2000" dirty="0" err="1" smtClean="0"/>
              <a:t>различныех</a:t>
            </a:r>
            <a:r>
              <a:rPr lang="ru-RU" sz="2000" dirty="0" smtClean="0"/>
              <a:t> киосков, магазинов  и т.д. за счет ПД. 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8493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8143900" cy="642942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ВЕЛОДОРОЖКИ:</a:t>
            </a:r>
            <a:endParaRPr lang="ru-RU" sz="2000" dirty="0" smtClean="0"/>
          </a:p>
          <a:p>
            <a:r>
              <a:rPr lang="ru-RU" sz="2000" dirty="0" smtClean="0"/>
              <a:t>Велодорожки применяются во многих восточных городах. </a:t>
            </a:r>
          </a:p>
          <a:p>
            <a:r>
              <a:rPr lang="ru-RU" sz="2000" dirty="0" smtClean="0"/>
              <a:t>Велодорожки проектируется между проезжей части и пешеходных дорог. Ширина велодорожки принимается 1,5-3,0 м. 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b="1" dirty="0" smtClean="0"/>
              <a:t>ТРАМВАЙНЫЙ ПУТЬ </a:t>
            </a:r>
            <a:endParaRPr lang="ru-RU" sz="2000" dirty="0" smtClean="0"/>
          </a:p>
          <a:p>
            <a:r>
              <a:rPr lang="ru-RU" sz="2000" dirty="0" smtClean="0"/>
              <a:t>Ширина трамвайных путей с учетом остановок 10,0 м. без остановки 7,0 м. </a:t>
            </a:r>
          </a:p>
          <a:p>
            <a:r>
              <a:rPr lang="ru-RU" sz="2000" dirty="0" smtClean="0"/>
              <a:t>Трамвайные пути планируется в центральной части улиц или по краю улиц. </a:t>
            </a:r>
          </a:p>
          <a:p>
            <a:r>
              <a:rPr lang="ru-RU" sz="2000" dirty="0" smtClean="0"/>
              <a:t>Расстояния трамвайных пути:</a:t>
            </a:r>
          </a:p>
          <a:p>
            <a:pPr lvl="0"/>
            <a:r>
              <a:rPr lang="ru-RU" sz="2000" dirty="0" smtClean="0"/>
              <a:t>от жилых зданий- 20,0м;</a:t>
            </a:r>
          </a:p>
          <a:p>
            <a:pPr lvl="0"/>
            <a:r>
              <a:rPr lang="ru-RU" sz="2000" dirty="0" smtClean="0"/>
              <a:t>от нежилых зданий – 2,8 м;</a:t>
            </a:r>
          </a:p>
          <a:p>
            <a:pPr lvl="0"/>
            <a:r>
              <a:rPr lang="ru-RU" sz="2000" dirty="0" smtClean="0"/>
              <a:t>от деревья – 5 м</a:t>
            </a:r>
          </a:p>
          <a:p>
            <a:pPr lvl="0"/>
            <a:r>
              <a:rPr lang="ru-RU" sz="2000" dirty="0" smtClean="0"/>
              <a:t>от кустарников  - 1,5 м.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43042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14290"/>
            <a:ext cx="8001056" cy="642942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РАЗДЕЛИТЕЛЬНЫЕ ПОЛОСЫ </a:t>
            </a:r>
            <a:endParaRPr lang="ru-RU" sz="2000" dirty="0" smtClean="0"/>
          </a:p>
          <a:p>
            <a:r>
              <a:rPr lang="ru-RU" sz="2000" dirty="0" smtClean="0"/>
              <a:t>Разделительные полосы могут быть по центру или по краям проезжих частей улицы. Ширина разделительных полос 2-8 м в зависимости от назначения улиц.  </a:t>
            </a:r>
          </a:p>
          <a:p>
            <a:r>
              <a:rPr lang="ru-RU" sz="2000" dirty="0" smtClean="0"/>
              <a:t>Разделительные полосы проектируется для обеспечения безопасности встречных транспортных потоков и является композиционным элементом улицы при проектирования, защищает от шума,  очищает воздух. 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b="1" dirty="0" smtClean="0"/>
              <a:t>БУЛЬВАР</a:t>
            </a:r>
            <a:endParaRPr lang="ru-RU" sz="2000" dirty="0" smtClean="0"/>
          </a:p>
          <a:p>
            <a:r>
              <a:rPr lang="ru-RU" sz="2000" dirty="0" smtClean="0"/>
              <a:t>Бульвар- это часть городской улицы. Архитектурно- планировочной решение бульвара зависит от местоположения, величину города, улиц в котором расположена она.  </a:t>
            </a:r>
          </a:p>
          <a:p>
            <a:r>
              <a:rPr lang="ru-RU" sz="2000" dirty="0" smtClean="0"/>
              <a:t>Если ширина зеленых полос увеличивается допустимого, их можно запроектировать типа бульвара.  </a:t>
            </a:r>
          </a:p>
          <a:p>
            <a:r>
              <a:rPr lang="ru-RU" sz="2000" dirty="0" smtClean="0"/>
              <a:t>Ширина бульвара – не менее 18,0 м.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1744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1. </a:t>
            </a:r>
            <a:r>
              <a:rPr lang="ru-RU" sz="1400" b="1" dirty="0"/>
              <a:t>Основная литература</a:t>
            </a:r>
            <a:r>
              <a:rPr lang="ru-RU" sz="1400" dirty="0"/>
              <a:t>: 1. Косцов А.В. и др. Транспортная планировка городов. Учебное пособие. М.-2018г. -300с.; 2. Федотов Г.А., Поспелов П.И. Изыскание и проектирование автомобильных дорог. М:, «Академия» 2018 г.- 465 с.; 3. Градостроительство. Планировка и застройка городских и сельских поселений СНиП РК 3.01-01-2008, Астана, 2008; 4. Градостроительство. Планировка и застройка городских и сельских населенных пунктов. СН РК 3.01-01-2013; 5. Градостроительство. Планировка и застройка городских и сельских населенных пунктов. СП РК 3.01-101-2013; 6. </a:t>
            </a:r>
            <a:r>
              <a:rPr lang="ru-RU" sz="1400" dirty="0" err="1"/>
              <a:t>Сильянов</a:t>
            </a:r>
            <a:r>
              <a:rPr lang="ru-RU" sz="1400" dirty="0"/>
              <a:t> В.В., Домке Э.Р. Транспортно-эксплуатационные качества автомобильных дорог и городских улиц. Учебник для студентов вузов. 2-е изд. –</a:t>
            </a:r>
            <a:r>
              <a:rPr lang="ru-RU" sz="1400" dirty="0" err="1"/>
              <a:t>М.Академия</a:t>
            </a:r>
            <a:r>
              <a:rPr lang="ru-RU" sz="1400" dirty="0"/>
              <a:t>, 2008. – 352 с.;</a:t>
            </a:r>
          </a:p>
          <a:p>
            <a:r>
              <a:rPr lang="ru-RU" sz="1400" dirty="0"/>
              <a:t> 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/>
              <a:t>Қосымша</a:t>
            </a:r>
            <a:r>
              <a:rPr lang="ru-RU" sz="1400" b="1" dirty="0"/>
              <a:t> </a:t>
            </a:r>
            <a:r>
              <a:rPr lang="ru-RU" sz="1400" b="1" dirty="0" err="1"/>
              <a:t>әдебиеттер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1. 7. Гуревич и др. Справочник проектировщика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. 1968. 8. </a:t>
            </a:r>
            <a:r>
              <a:rPr lang="ru-RU" sz="1400" dirty="0" err="1"/>
              <a:t>Гохман</a:t>
            </a:r>
            <a:r>
              <a:rPr lang="ru-RU" sz="1400" dirty="0"/>
              <a:t> В.А. и др. Пересечение и примыкание автомобильных дорог: М., высшая школа, 1989. - 319 с. 9. Меркулов Е.А. Городские дороги. Учебник для вузов. М., «Высшая школа», 1973.-456с. 10. Меркулов Е.А. и др. Примеры проектирования дорог и сетей пассажирского транспорта в городах. М., «Высшая школа», 1962. – 265 с. 11. </a:t>
            </a:r>
            <a:r>
              <a:rPr lang="ru-RU" sz="1400" dirty="0" err="1"/>
              <a:t>Милашечкин</a:t>
            </a:r>
            <a:r>
              <a:rPr lang="ru-RU" sz="1400" dirty="0"/>
              <a:t> А.А. и др. Узлы автомобильных дорог. М., «Транспорт», 1966. – 366с. 12. Меркулов Е.А. и др. Сборник конструкций городских дорог. М., </a:t>
            </a:r>
            <a:r>
              <a:rPr lang="ru-RU" sz="1400" dirty="0" err="1"/>
              <a:t>Стройиздат</a:t>
            </a:r>
            <a:r>
              <a:rPr lang="ru-RU" sz="1400" dirty="0"/>
              <a:t>, 1967. – 186 с. 13. Озеленение населенных мест: Справочник /Ерохин Г.П. и др., М., «Высшая школа», 1974. – 123 с. 14. </a:t>
            </a:r>
            <a:r>
              <a:rPr lang="ru-RU" sz="1400" dirty="0" err="1"/>
              <a:t>Орнатский</a:t>
            </a:r>
            <a:r>
              <a:rPr lang="ru-RU" sz="1400" dirty="0"/>
              <a:t> Н.П. Проектирование городских скоростных дорог. М., «Высшая школа», 1974.- 123 с. 15. Информационно – аналитический журнал «Автомобильные дороги» ЗАО «Издательство 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11594184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3101</TotalTime>
  <Words>693</Words>
  <Application>Microsoft Office PowerPoint</Application>
  <PresentationFormat>Экран (4:3)</PresentationFormat>
  <Paragraphs>80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Легкий дым</vt:lpstr>
      <vt:lpstr>Транспортное планирование городов</vt:lpstr>
      <vt:lpstr>Тема 3. Лекция 3 Основные элементы городских улиц и дорог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87</cp:revision>
  <dcterms:created xsi:type="dcterms:W3CDTF">2014-09-03T06:40:38Z</dcterms:created>
  <dcterms:modified xsi:type="dcterms:W3CDTF">2022-03-04T13:11:41Z</dcterms:modified>
</cp:coreProperties>
</file>